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Raleway"/>
      <p:regular r:id="rId58"/>
      <p:bold r:id="rId59"/>
      <p:italic r:id="rId60"/>
      <p:boldItalic r:id="rId61"/>
    </p:embeddedFont>
    <p:embeddedFont>
      <p:font typeface="Roboto"/>
      <p:regular r:id="rId62"/>
      <p:bold r:id="rId63"/>
      <p:italic r:id="rId64"/>
      <p:boldItalic r:id="rId65"/>
    </p:embeddedFont>
    <p:embeddedFont>
      <p:font typeface="Lato"/>
      <p:regular r:id="rId66"/>
      <p:bold r:id="rId67"/>
      <p:italic r:id="rId68"/>
      <p:boldItalic r:id="rId69"/>
    </p:embeddedFont>
    <p:embeddedFont>
      <p:font typeface="Oswald"/>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swald-bold.fntdata"/><Relationship Id="rId70" Type="http://schemas.openxmlformats.org/officeDocument/2006/relationships/font" Target="fonts/Oswal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regular.fntdata"/><Relationship Id="rId61" Type="http://schemas.openxmlformats.org/officeDocument/2006/relationships/font" Target="fonts/Raleway-boldItalic.fntdata"/><Relationship Id="rId20" Type="http://schemas.openxmlformats.org/officeDocument/2006/relationships/slide" Target="slides/slide15.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7.xml"/><Relationship Id="rId66" Type="http://schemas.openxmlformats.org/officeDocument/2006/relationships/font" Target="fonts/Lato-regular.fntdata"/><Relationship Id="rId21" Type="http://schemas.openxmlformats.org/officeDocument/2006/relationships/slide" Target="slides/slide16.xml"/><Relationship Id="rId65" Type="http://schemas.openxmlformats.org/officeDocument/2006/relationships/font" Target="fonts/Roboto-boldItalic.fntdata"/><Relationship Id="rId24" Type="http://schemas.openxmlformats.org/officeDocument/2006/relationships/slide" Target="slides/slide19.xml"/><Relationship Id="rId68" Type="http://schemas.openxmlformats.org/officeDocument/2006/relationships/font" Target="fonts/Lato-italic.fntdata"/><Relationship Id="rId23" Type="http://schemas.openxmlformats.org/officeDocument/2006/relationships/slide" Target="slides/slide18.xml"/><Relationship Id="rId67" Type="http://schemas.openxmlformats.org/officeDocument/2006/relationships/font" Target="fonts/Lato-bold.fntdata"/><Relationship Id="rId60" Type="http://schemas.openxmlformats.org/officeDocument/2006/relationships/font" Target="fonts/Raleway-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aleway-bold.fntdata"/><Relationship Id="rId14" Type="http://schemas.openxmlformats.org/officeDocument/2006/relationships/slide" Target="slides/slide9.xml"/><Relationship Id="rId58" Type="http://schemas.openxmlformats.org/officeDocument/2006/relationships/font" Target="fonts/Raleway-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afc50ffd36_4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afc50ffd36_4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b00136b11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b00136b11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00136b11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b00136b11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b00136b11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b00136b11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fc50ffd36_4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afc50ffd36_4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fc50ffd36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fc50ffd36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fc50ffafc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fc50ffafc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fc50ffafc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fc50ffafc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fc50ffafc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fc50ffafc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afc50ffaf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afc50ffaf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fc50ffaf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fc50ffaf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65d6ccafb7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65d6ccafb7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afc50ffafc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afc50ffafc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5d3208299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5d3208299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5d3208299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5d3208299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5d3208299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5d3208299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fc50ffd36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fc50ffd36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5d6ccaf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5d6ccaf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5d3208299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5d3208299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5d320829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5d320829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5d3208299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5d3208299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65d3208299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65d3208299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5d6ccafb7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65d6ccafb7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5d6ccafb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5d6ccafb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afc50ffafc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afc50ffafc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fc50ffd36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fc50ffd36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fc50ffd36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afc50ffd36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tried utilizing a code we found on github that uses a client application platform for desktop, mobile and embedded systems called JavaFX</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afc50ffd36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afc50ffd36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afc50ffd36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afc50ffd36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ran into some issues and bugs, so I used the same concepts in python with the use of </a:t>
            </a:r>
            <a:r>
              <a:rPr lang="en" sz="1050">
                <a:solidFill>
                  <a:schemeClr val="dk1"/>
                </a:solidFill>
              </a:rPr>
              <a:t>tkinter a </a:t>
            </a:r>
            <a:r>
              <a:rPr lang="en">
                <a:solidFill>
                  <a:schemeClr val="dk1"/>
                </a:solidFill>
              </a:rPr>
              <a:t>Graphical User Interface toolkit. I got the real time system I desired but the results were not visualized as required.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afc50ffd36_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afc50ffd36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following approach was using a scheduling silulator for real time systems named simso but we encountered once again more errors so we had to switch gears once more</a:t>
            </a:r>
            <a:endParaRPr/>
          </a:p>
          <a:p>
            <a:pPr indent="0" lvl="0" marL="0" rtl="0" algn="l">
              <a:spcBef>
                <a:spcPts val="12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afc50ffd36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afc50ffd36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fc50ffd36_6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afc50ffd36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 following approach was using using a real-time systems library from GitHub called python-RTS, but it was still a work in progress, and not all features were there. I ran into some issues and bugs, even though I tried fixing them. The library had its limits and wasn't planned to get more updates. So, I explored other options, and found a different library that suited my project better. This experience shows my dedication to testing things out thoroughly and problem-solving to find the best tools for the job.</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fc50ffd36_6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afc50ffd36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Those trials were all aiming at creating a real time system which will allow the system to be dynamic in order to test multiple variations with the ability to visualize the output. The final model only works with static values but it visualizes the output as desired with edf and rms.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afc50ffd3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afc50ffd3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afc50ffd36_6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afc50ffd36_6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afc50ffd36_6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afc50ffd36_6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afc50ffd36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afc50ffd36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afc50ffd36_6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afc50ffd36_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afc50ffd36_6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afc50ffd36_6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00136b1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b00136b1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b00136b1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b00136b1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b00136b11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b00136b11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00136b11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b00136b11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5d6ccafb7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5d6ccafb7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fc50ffd36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fc50ffd36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65d6ccafb7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65d6ccafb7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5d6ccafb7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65d6ccafb7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00136b11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b00136b11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afc50ffd36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afc50ffd36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fc50ffd36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fc50ffd36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fc50ffd36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fc50ffd36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b00136b11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b00136b11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drive.google.com/file/d/1rd9ouFpLFqDOvkuwuffskVfq_txcP3Tc/view" TargetMode="Externa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29.jpg"/><Relationship Id="rId5" Type="http://schemas.openxmlformats.org/officeDocument/2006/relationships/image" Target="../media/image3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441775" y="559913"/>
            <a:ext cx="4255500" cy="187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Oswald"/>
                <a:ea typeface="Oswald"/>
                <a:cs typeface="Oswald"/>
                <a:sym typeface="Oswald"/>
              </a:rPr>
              <a:t>Smart city</a:t>
            </a:r>
            <a:endParaRPr>
              <a:latin typeface="Oswald"/>
              <a:ea typeface="Oswald"/>
              <a:cs typeface="Oswald"/>
              <a:sym typeface="Oswald"/>
            </a:endParaRPr>
          </a:p>
        </p:txBody>
      </p:sp>
      <p:sp>
        <p:nvSpPr>
          <p:cNvPr id="73" name="Google Shape;73;p13"/>
          <p:cNvSpPr txBox="1"/>
          <p:nvPr>
            <p:ph idx="1" type="subTitle"/>
          </p:nvPr>
        </p:nvSpPr>
        <p:spPr>
          <a:xfrm>
            <a:off x="4377122" y="4710600"/>
            <a:ext cx="6152100" cy="432900"/>
          </a:xfrm>
          <a:prstGeom prst="rect">
            <a:avLst/>
          </a:prstGeom>
        </p:spPr>
        <p:txBody>
          <a:bodyPr anchorCtr="0" anchor="b" bIns="91425" lIns="91425" spcFirstLastPara="1" rIns="91425" wrap="square" tIns="91425">
            <a:normAutofit/>
          </a:bodyPr>
          <a:lstStyle/>
          <a:p>
            <a:pPr indent="0" lvl="0" marL="0" rtl="0" algn="l">
              <a:lnSpc>
                <a:spcPct val="90000"/>
              </a:lnSpc>
              <a:spcBef>
                <a:spcPts val="0"/>
              </a:spcBef>
              <a:spcAft>
                <a:spcPts val="0"/>
              </a:spcAft>
              <a:buSzPts val="1018"/>
              <a:buNone/>
            </a:pPr>
            <a:r>
              <a:rPr lang="en" sz="864"/>
              <a:t>https://omrania.com/insights/smart-cities-need-culture-and-community-not-just-data/</a:t>
            </a:r>
            <a:endParaRPr sz="864"/>
          </a:p>
        </p:txBody>
      </p:sp>
      <p:pic>
        <p:nvPicPr>
          <p:cNvPr id="74" name="Google Shape;74;p13"/>
          <p:cNvPicPr preferRelativeResize="0"/>
          <p:nvPr/>
        </p:nvPicPr>
        <p:blipFill>
          <a:blip r:embed="rId3">
            <a:alphaModFix/>
          </a:blip>
          <a:stretch>
            <a:fillRect/>
          </a:stretch>
        </p:blipFill>
        <p:spPr>
          <a:xfrm>
            <a:off x="6912050" y="483725"/>
            <a:ext cx="1605075" cy="961900"/>
          </a:xfrm>
          <a:prstGeom prst="rect">
            <a:avLst/>
          </a:prstGeom>
          <a:noFill/>
          <a:ln>
            <a:noFill/>
          </a:ln>
        </p:spPr>
      </p:pic>
      <p:pic>
        <p:nvPicPr>
          <p:cNvPr id="75" name="Google Shape;75;p13"/>
          <p:cNvPicPr preferRelativeResize="0"/>
          <p:nvPr/>
        </p:nvPicPr>
        <p:blipFill>
          <a:blip r:embed="rId4">
            <a:alphaModFix/>
          </a:blip>
          <a:stretch>
            <a:fillRect/>
          </a:stretch>
        </p:blipFill>
        <p:spPr>
          <a:xfrm>
            <a:off x="1326400" y="1895300"/>
            <a:ext cx="6941526" cy="2730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 name="Shape 123"/>
        <p:cNvGrpSpPr/>
        <p:nvPr/>
      </p:nvGrpSpPr>
      <p:grpSpPr>
        <a:xfrm>
          <a:off x="0" y="0"/>
          <a:ext cx="0" cy="0"/>
          <a:chOff x="0" y="0"/>
          <a:chExt cx="0" cy="0"/>
        </a:xfrm>
      </p:grpSpPr>
      <p:pic>
        <p:nvPicPr>
          <p:cNvPr id="124" name="Google Shape;124;p22"/>
          <p:cNvPicPr preferRelativeResize="0"/>
          <p:nvPr/>
        </p:nvPicPr>
        <p:blipFill>
          <a:blip r:embed="rId3">
            <a:alphaModFix/>
          </a:blip>
          <a:stretch>
            <a:fillRect/>
          </a:stretch>
        </p:blipFill>
        <p:spPr>
          <a:xfrm>
            <a:off x="2447375" y="304800"/>
            <a:ext cx="6333641" cy="4838700"/>
          </a:xfrm>
          <a:prstGeom prst="rect">
            <a:avLst/>
          </a:prstGeom>
          <a:noFill/>
          <a:ln>
            <a:noFill/>
          </a:ln>
        </p:spPr>
      </p:pic>
      <p:sp>
        <p:nvSpPr>
          <p:cNvPr id="125" name="Google Shape;125;p22"/>
          <p:cNvSpPr txBox="1"/>
          <p:nvPr/>
        </p:nvSpPr>
        <p:spPr>
          <a:xfrm>
            <a:off x="71500" y="535125"/>
            <a:ext cx="664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Lato"/>
                <a:ea typeface="Lato"/>
                <a:cs typeface="Lato"/>
                <a:sym typeface="Lato"/>
              </a:rPr>
              <a:t>Normal case</a:t>
            </a:r>
            <a:endParaRPr sz="1800">
              <a:solidFill>
                <a:schemeClr val="dk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 name="Shape 129"/>
        <p:cNvGrpSpPr/>
        <p:nvPr/>
      </p:nvGrpSpPr>
      <p:grpSpPr>
        <a:xfrm>
          <a:off x="0" y="0"/>
          <a:ext cx="0" cy="0"/>
          <a:chOff x="0" y="0"/>
          <a:chExt cx="0" cy="0"/>
        </a:xfrm>
      </p:grpSpPr>
      <p:pic>
        <p:nvPicPr>
          <p:cNvPr id="130" name="Google Shape;130;p23"/>
          <p:cNvPicPr preferRelativeResize="0"/>
          <p:nvPr/>
        </p:nvPicPr>
        <p:blipFill>
          <a:blip r:embed="rId3">
            <a:alphaModFix/>
          </a:blip>
          <a:stretch>
            <a:fillRect/>
          </a:stretch>
        </p:blipFill>
        <p:spPr>
          <a:xfrm>
            <a:off x="2373450" y="304800"/>
            <a:ext cx="6416600" cy="4838701"/>
          </a:xfrm>
          <a:prstGeom prst="rect">
            <a:avLst/>
          </a:prstGeom>
          <a:noFill/>
          <a:ln>
            <a:noFill/>
          </a:ln>
        </p:spPr>
      </p:pic>
      <p:sp>
        <p:nvSpPr>
          <p:cNvPr id="131" name="Google Shape;131;p23"/>
          <p:cNvSpPr txBox="1"/>
          <p:nvPr/>
        </p:nvSpPr>
        <p:spPr>
          <a:xfrm>
            <a:off x="394400" y="419775"/>
            <a:ext cx="664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Lato"/>
                <a:ea typeface="Lato"/>
                <a:cs typeface="Lato"/>
                <a:sym typeface="Lato"/>
              </a:rPr>
              <a:t>Pedestrian</a:t>
            </a:r>
            <a:r>
              <a:rPr lang="en" sz="1800">
                <a:solidFill>
                  <a:schemeClr val="dk2"/>
                </a:solidFill>
                <a:latin typeface="Lato"/>
                <a:ea typeface="Lato"/>
                <a:cs typeface="Lato"/>
                <a:sym typeface="Lato"/>
              </a:rPr>
              <a:t>  case</a:t>
            </a:r>
            <a:endParaRPr sz="1800">
              <a:solidFill>
                <a:schemeClr val="dk2"/>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2251300" y="152400"/>
            <a:ext cx="6688699" cy="4838700"/>
          </a:xfrm>
          <a:prstGeom prst="rect">
            <a:avLst/>
          </a:prstGeom>
          <a:noFill/>
          <a:ln>
            <a:noFill/>
          </a:ln>
        </p:spPr>
      </p:pic>
      <p:sp>
        <p:nvSpPr>
          <p:cNvPr id="137" name="Google Shape;137;p24"/>
          <p:cNvSpPr txBox="1"/>
          <p:nvPr/>
        </p:nvSpPr>
        <p:spPr>
          <a:xfrm>
            <a:off x="382875" y="350600"/>
            <a:ext cx="6642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Lato"/>
                <a:ea typeface="Lato"/>
                <a:cs typeface="Lato"/>
                <a:sym typeface="Lato"/>
              </a:rPr>
              <a:t>Emergency</a:t>
            </a:r>
            <a:r>
              <a:rPr lang="en" sz="1800">
                <a:solidFill>
                  <a:schemeClr val="dk2"/>
                </a:solidFill>
                <a:latin typeface="Lato"/>
                <a:ea typeface="Lato"/>
                <a:cs typeface="Lato"/>
                <a:sym typeface="Lato"/>
              </a:rPr>
              <a:t> activity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5"/>
          <p:cNvPicPr preferRelativeResize="0"/>
          <p:nvPr/>
        </p:nvPicPr>
        <p:blipFill>
          <a:blip r:embed="rId3">
            <a:alphaModFix/>
          </a:blip>
          <a:stretch>
            <a:fillRect/>
          </a:stretch>
        </p:blipFill>
        <p:spPr>
          <a:xfrm>
            <a:off x="975775" y="388863"/>
            <a:ext cx="7761400" cy="4365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6"/>
          <p:cNvPicPr preferRelativeResize="0"/>
          <p:nvPr/>
        </p:nvPicPr>
        <p:blipFill>
          <a:blip r:embed="rId3">
            <a:alphaModFix/>
          </a:blip>
          <a:stretch>
            <a:fillRect/>
          </a:stretch>
        </p:blipFill>
        <p:spPr>
          <a:xfrm>
            <a:off x="1165625" y="265088"/>
            <a:ext cx="7620000" cy="4613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7"/>
          <p:cNvPicPr preferRelativeResize="0"/>
          <p:nvPr/>
        </p:nvPicPr>
        <p:blipFill>
          <a:blip r:embed="rId3">
            <a:alphaModFix/>
          </a:blip>
          <a:stretch>
            <a:fillRect/>
          </a:stretch>
        </p:blipFill>
        <p:spPr>
          <a:xfrm>
            <a:off x="830425" y="325275"/>
            <a:ext cx="7987450" cy="4492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8"/>
          <p:cNvPicPr preferRelativeResize="0"/>
          <p:nvPr/>
        </p:nvPicPr>
        <p:blipFill>
          <a:blip r:embed="rId3">
            <a:alphaModFix/>
          </a:blip>
          <a:stretch>
            <a:fillRect/>
          </a:stretch>
        </p:blipFill>
        <p:spPr>
          <a:xfrm>
            <a:off x="1142300" y="295437"/>
            <a:ext cx="7611000" cy="4552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9"/>
          <p:cNvPicPr preferRelativeResize="0"/>
          <p:nvPr/>
        </p:nvPicPr>
        <p:blipFill rotWithShape="1">
          <a:blip r:embed="rId3">
            <a:alphaModFix/>
          </a:blip>
          <a:srcRect b="689" l="-580" r="580" t="-690"/>
          <a:stretch/>
        </p:blipFill>
        <p:spPr>
          <a:xfrm>
            <a:off x="1123925" y="366037"/>
            <a:ext cx="7842500" cy="4411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1347075" y="249250"/>
            <a:ext cx="7620000" cy="4648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1"/>
          <p:cNvPicPr preferRelativeResize="0"/>
          <p:nvPr/>
        </p:nvPicPr>
        <p:blipFill>
          <a:blip r:embed="rId3">
            <a:alphaModFix/>
          </a:blip>
          <a:stretch>
            <a:fillRect/>
          </a:stretch>
        </p:blipFill>
        <p:spPr>
          <a:xfrm>
            <a:off x="891150" y="200525"/>
            <a:ext cx="7926726" cy="4742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title"/>
          </p:nvPr>
        </p:nvSpPr>
        <p:spPr>
          <a:xfrm>
            <a:off x="422350" y="575950"/>
            <a:ext cx="82995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800">
                <a:latin typeface="Arial"/>
                <a:ea typeface="Arial"/>
                <a:cs typeface="Arial"/>
                <a:sym typeface="Arial"/>
              </a:rPr>
              <a:t>INTRODUCTION</a:t>
            </a:r>
            <a:endParaRPr/>
          </a:p>
        </p:txBody>
      </p:sp>
      <p:sp>
        <p:nvSpPr>
          <p:cNvPr id="81" name="Google Shape;81;p14"/>
          <p:cNvSpPr txBox="1"/>
          <p:nvPr>
            <p:ph idx="1" type="body"/>
          </p:nvPr>
        </p:nvSpPr>
        <p:spPr>
          <a:xfrm>
            <a:off x="490221" y="1595775"/>
            <a:ext cx="824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document explores and presents our</a:t>
            </a:r>
            <a:endParaRPr/>
          </a:p>
          <a:p>
            <a:pPr indent="0" lvl="0" marL="0" rtl="0" algn="l">
              <a:spcBef>
                <a:spcPts val="1200"/>
              </a:spcBef>
              <a:spcAft>
                <a:spcPts val="0"/>
              </a:spcAft>
              <a:buNone/>
            </a:pPr>
            <a:r>
              <a:rPr lang="en"/>
              <a:t> Smart City project, a team effort to transform</a:t>
            </a:r>
            <a:endParaRPr/>
          </a:p>
          <a:p>
            <a:pPr indent="0" lvl="0" marL="0" rtl="0" algn="l">
              <a:spcBef>
                <a:spcPts val="1200"/>
              </a:spcBef>
              <a:spcAft>
                <a:spcPts val="0"/>
              </a:spcAft>
              <a:buNone/>
            </a:pPr>
            <a:r>
              <a:rPr lang="en"/>
              <a:t> urban living through innovative technology. </a:t>
            </a:r>
            <a:endParaRPr/>
          </a:p>
          <a:p>
            <a:pPr indent="0" lvl="0" marL="0" rtl="0" algn="l">
              <a:spcBef>
                <a:spcPts val="1200"/>
              </a:spcBef>
              <a:spcAft>
                <a:spcPts val="0"/>
              </a:spcAft>
              <a:buNone/>
            </a:pPr>
            <a:r>
              <a:rPr lang="en"/>
              <a:t>We're working together to redefine how cities </a:t>
            </a:r>
            <a:endParaRPr/>
          </a:p>
          <a:p>
            <a:pPr indent="0" lvl="0" marL="0" rtl="0" algn="l">
              <a:spcBef>
                <a:spcPts val="1200"/>
              </a:spcBef>
              <a:spcAft>
                <a:spcPts val="1200"/>
              </a:spcAft>
              <a:buNone/>
            </a:pPr>
            <a:r>
              <a:rPr lang="en"/>
              <a:t>function by introducing smart solutions.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2"/>
          <p:cNvPicPr preferRelativeResize="0"/>
          <p:nvPr/>
        </p:nvPicPr>
        <p:blipFill>
          <a:blip r:embed="rId3">
            <a:alphaModFix/>
          </a:blip>
          <a:stretch>
            <a:fillRect/>
          </a:stretch>
        </p:blipFill>
        <p:spPr>
          <a:xfrm>
            <a:off x="1259500" y="212275"/>
            <a:ext cx="7620000" cy="471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ph type="ctrTitle"/>
          </p:nvPr>
        </p:nvSpPr>
        <p:spPr>
          <a:xfrm>
            <a:off x="2371725" y="630225"/>
            <a:ext cx="6331500" cy="28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900"/>
              <a:t>Implementation and Testing</a:t>
            </a:r>
            <a:r>
              <a:rPr lang="en" sz="3900"/>
              <a:t> </a:t>
            </a:r>
            <a:endParaRPr sz="3900"/>
          </a:p>
        </p:txBody>
      </p:sp>
      <p:sp>
        <p:nvSpPr>
          <p:cNvPr id="183" name="Google Shape;183;p33"/>
          <p:cNvSpPr txBox="1"/>
          <p:nvPr>
            <p:ph idx="1" type="subTitle"/>
          </p:nvPr>
        </p:nvSpPr>
        <p:spPr>
          <a:xfrm>
            <a:off x="2371717" y="2287175"/>
            <a:ext cx="6331500" cy="1241700"/>
          </a:xfrm>
          <a:prstGeom prst="rect">
            <a:avLst/>
          </a:prstGeom>
        </p:spPr>
        <p:txBody>
          <a:bodyPr anchorCtr="0" anchor="b" bIns="91425" lIns="91425" spcFirstLastPara="1" rIns="91425" wrap="square" tIns="91425">
            <a:noAutofit/>
          </a:bodyPr>
          <a:lstStyle/>
          <a:p>
            <a:pPr indent="-316865" lvl="0" marL="457200" rtl="0" algn="l">
              <a:lnSpc>
                <a:spcPct val="150000"/>
              </a:lnSpc>
              <a:spcBef>
                <a:spcPts val="0"/>
              </a:spcBef>
              <a:spcAft>
                <a:spcPts val="0"/>
              </a:spcAft>
              <a:buSzPts val="1390"/>
              <a:buChar char="-"/>
            </a:pPr>
            <a:r>
              <a:rPr lang="en" sz="1390"/>
              <a:t>Using two </a:t>
            </a:r>
            <a:r>
              <a:rPr lang="en" sz="1390"/>
              <a:t>bluetooth</a:t>
            </a:r>
            <a:r>
              <a:rPr lang="en" sz="1390"/>
              <a:t> modules </a:t>
            </a:r>
            <a:endParaRPr sz="1390"/>
          </a:p>
          <a:p>
            <a:pPr indent="-316865" lvl="0" marL="457200" rtl="0" algn="l">
              <a:lnSpc>
                <a:spcPct val="150000"/>
              </a:lnSpc>
              <a:spcBef>
                <a:spcPts val="0"/>
              </a:spcBef>
              <a:spcAft>
                <a:spcPts val="0"/>
              </a:spcAft>
              <a:buSzPts val="1390"/>
              <a:buChar char="-"/>
            </a:pPr>
            <a:r>
              <a:rPr lang="en" sz="1390"/>
              <a:t>Using USART</a:t>
            </a:r>
            <a:endParaRPr sz="1390"/>
          </a:p>
          <a:p>
            <a:pPr indent="-316865" lvl="0" marL="457200" rtl="0" algn="l">
              <a:lnSpc>
                <a:spcPct val="150000"/>
              </a:lnSpc>
              <a:spcBef>
                <a:spcPts val="0"/>
              </a:spcBef>
              <a:spcAft>
                <a:spcPts val="0"/>
              </a:spcAft>
              <a:buSzPts val="1390"/>
              <a:buChar char="-"/>
            </a:pPr>
            <a:r>
              <a:rPr lang="en" sz="1390"/>
              <a:t>Normal circuit</a:t>
            </a:r>
            <a:endParaRPr sz="1390"/>
          </a:p>
          <a:p>
            <a:pPr indent="-316865" lvl="0" marL="457200" rtl="0" algn="l">
              <a:lnSpc>
                <a:spcPct val="150000"/>
              </a:lnSpc>
              <a:spcBef>
                <a:spcPts val="0"/>
              </a:spcBef>
              <a:spcAft>
                <a:spcPts val="0"/>
              </a:spcAft>
              <a:buSzPts val="1390"/>
              <a:buChar char="-"/>
            </a:pPr>
            <a:r>
              <a:rPr lang="en" sz="1390"/>
              <a:t>Unit Testing using google cpp framwork</a:t>
            </a:r>
            <a:endParaRPr sz="1390"/>
          </a:p>
          <a:p>
            <a:pPr indent="0" lvl="0" marL="457200" rtl="0" algn="l">
              <a:lnSpc>
                <a:spcPct val="150000"/>
              </a:lnSpc>
              <a:spcBef>
                <a:spcPts val="0"/>
              </a:spcBef>
              <a:spcAft>
                <a:spcPts val="0"/>
              </a:spcAft>
              <a:buNone/>
            </a:pPr>
            <a:r>
              <a:t/>
            </a:r>
            <a:endParaRPr sz="139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type="ctrTitle"/>
          </p:nvPr>
        </p:nvSpPr>
        <p:spPr>
          <a:xfrm>
            <a:off x="2308925" y="55487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These are the two systems</a:t>
            </a:r>
            <a:endParaRPr sz="2400"/>
          </a:p>
        </p:txBody>
      </p:sp>
      <p:sp>
        <p:nvSpPr>
          <p:cNvPr id="189" name="Google Shape;189;p34"/>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3">
            <a:alphaModFix/>
          </a:blip>
          <a:stretch>
            <a:fillRect/>
          </a:stretch>
        </p:blipFill>
        <p:spPr>
          <a:xfrm>
            <a:off x="0" y="1540150"/>
            <a:ext cx="4838001" cy="2851399"/>
          </a:xfrm>
          <a:prstGeom prst="rect">
            <a:avLst/>
          </a:prstGeom>
          <a:noFill/>
          <a:ln>
            <a:noFill/>
          </a:ln>
        </p:spPr>
      </p:pic>
      <p:pic>
        <p:nvPicPr>
          <p:cNvPr id="191" name="Google Shape;191;p34"/>
          <p:cNvPicPr preferRelativeResize="0"/>
          <p:nvPr/>
        </p:nvPicPr>
        <p:blipFill>
          <a:blip r:embed="rId4">
            <a:alphaModFix/>
          </a:blip>
          <a:stretch>
            <a:fillRect/>
          </a:stretch>
        </p:blipFill>
        <p:spPr>
          <a:xfrm>
            <a:off x="4838000" y="1540150"/>
            <a:ext cx="4269302" cy="28513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Final System</a:t>
            </a:r>
            <a:br>
              <a:rPr lang="en" sz="2200"/>
            </a:br>
            <a:endParaRPr sz="2200"/>
          </a:p>
        </p:txBody>
      </p:sp>
      <p:sp>
        <p:nvSpPr>
          <p:cNvPr id="197" name="Google Shape;197;p35"/>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198" name="Google Shape;198;p35"/>
          <p:cNvPicPr preferRelativeResize="0"/>
          <p:nvPr/>
        </p:nvPicPr>
        <p:blipFill>
          <a:blip r:embed="rId3">
            <a:alphaModFix/>
          </a:blip>
          <a:stretch>
            <a:fillRect/>
          </a:stretch>
        </p:blipFill>
        <p:spPr>
          <a:xfrm>
            <a:off x="1639226" y="1144876"/>
            <a:ext cx="7064003" cy="34871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6"/>
          <p:cNvPicPr preferRelativeResize="0"/>
          <p:nvPr/>
        </p:nvPicPr>
        <p:blipFill>
          <a:blip r:embed="rId3">
            <a:alphaModFix/>
          </a:blip>
          <a:stretch>
            <a:fillRect/>
          </a:stretch>
        </p:blipFill>
        <p:spPr>
          <a:xfrm>
            <a:off x="152400" y="336925"/>
            <a:ext cx="8839201" cy="4593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7"/>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9" name="Google Shape;209;p37"/>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210" name="Google Shape;210;p37" title="Smart traffic sim.mp4">
            <a:hlinkClick r:id="rId3"/>
          </p:cNvPr>
          <p:cNvPicPr preferRelativeResize="0"/>
          <p:nvPr/>
        </p:nvPicPr>
        <p:blipFill>
          <a:blip r:embed="rId4">
            <a:alphaModFix/>
          </a:blip>
          <a:stretch>
            <a:fillRect/>
          </a:stretch>
        </p:blipFill>
        <p:spPr>
          <a:xfrm>
            <a:off x="1132475" y="630225"/>
            <a:ext cx="7842100" cy="421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8"/>
          <p:cNvSpPr txBox="1"/>
          <p:nvPr>
            <p:ph type="ctrTitle"/>
          </p:nvPr>
        </p:nvSpPr>
        <p:spPr>
          <a:xfrm>
            <a:off x="2350775" y="3205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Unit test cases</a:t>
            </a:r>
            <a:endParaRPr/>
          </a:p>
        </p:txBody>
      </p:sp>
      <p:sp>
        <p:nvSpPr>
          <p:cNvPr id="216" name="Google Shape;216;p38"/>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217" name="Google Shape;217;p38"/>
          <p:cNvPicPr preferRelativeResize="0"/>
          <p:nvPr/>
        </p:nvPicPr>
        <p:blipFill>
          <a:blip r:embed="rId3">
            <a:alphaModFix/>
          </a:blip>
          <a:stretch>
            <a:fillRect/>
          </a:stretch>
        </p:blipFill>
        <p:spPr>
          <a:xfrm>
            <a:off x="2446500" y="1163450"/>
            <a:ext cx="4940201" cy="34496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9"/>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3" name="Google Shape;223;p39"/>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224" name="Google Shape;224;p39"/>
          <p:cNvPicPr preferRelativeResize="0"/>
          <p:nvPr/>
        </p:nvPicPr>
        <p:blipFill>
          <a:blip r:embed="rId3">
            <a:alphaModFix/>
          </a:blip>
          <a:stretch>
            <a:fillRect/>
          </a:stretch>
        </p:blipFill>
        <p:spPr>
          <a:xfrm>
            <a:off x="1983749" y="353950"/>
            <a:ext cx="6610051" cy="4316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0"/>
          <p:cNvSpPr txBox="1"/>
          <p:nvPr>
            <p:ph type="ctrTitle"/>
          </p:nvPr>
        </p:nvSpPr>
        <p:spPr>
          <a:xfrm>
            <a:off x="2359150" y="349850"/>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Defect Test cases:</a:t>
            </a:r>
            <a:endParaRPr/>
          </a:p>
        </p:txBody>
      </p:sp>
      <p:sp>
        <p:nvSpPr>
          <p:cNvPr id="230" name="Google Shape;230;p40"/>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3">
            <a:alphaModFix/>
          </a:blip>
          <a:stretch>
            <a:fillRect/>
          </a:stretch>
        </p:blipFill>
        <p:spPr>
          <a:xfrm>
            <a:off x="2494350" y="1268100"/>
            <a:ext cx="4896426" cy="3456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7" name="Google Shape;237;p41"/>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238" name="Google Shape;238;p41"/>
          <p:cNvPicPr preferRelativeResize="0"/>
          <p:nvPr/>
        </p:nvPicPr>
        <p:blipFill>
          <a:blip r:embed="rId3">
            <a:alphaModFix/>
          </a:blip>
          <a:stretch>
            <a:fillRect/>
          </a:stretch>
        </p:blipFill>
        <p:spPr>
          <a:xfrm>
            <a:off x="2371725" y="556625"/>
            <a:ext cx="5272648" cy="4137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170400" y="1291775"/>
            <a:ext cx="42354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0" lang="en">
                <a:solidFill>
                  <a:schemeClr val="dk2"/>
                </a:solidFill>
                <a:latin typeface="Arial"/>
                <a:ea typeface="Arial"/>
                <a:cs typeface="Arial"/>
                <a:sym typeface="Arial"/>
              </a:rPr>
              <a:t>Key </a:t>
            </a:r>
            <a:r>
              <a:rPr b="0" lang="en">
                <a:solidFill>
                  <a:schemeClr val="dk2"/>
                </a:solidFill>
                <a:latin typeface="Arial"/>
                <a:ea typeface="Arial"/>
                <a:cs typeface="Arial"/>
                <a:sym typeface="Arial"/>
              </a:rPr>
              <a:t>achievements</a:t>
            </a:r>
            <a:endParaRPr/>
          </a:p>
        </p:txBody>
      </p:sp>
      <p:sp>
        <p:nvSpPr>
          <p:cNvPr id="87" name="Google Shape;87;p15"/>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88" name="Google Shape;88;p1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Energy Consumption</a:t>
            </a:r>
            <a:endParaRPr/>
          </a:p>
          <a:p>
            <a:pPr indent="-342900" lvl="0" marL="457200" rtl="0" algn="l">
              <a:spcBef>
                <a:spcPts val="0"/>
              </a:spcBef>
              <a:spcAft>
                <a:spcPts val="0"/>
              </a:spcAft>
              <a:buSzPts val="1800"/>
              <a:buChar char="●"/>
            </a:pPr>
            <a:r>
              <a:rPr lang="en"/>
              <a:t>Fast mobility </a:t>
            </a:r>
            <a:endParaRPr/>
          </a:p>
          <a:p>
            <a:pPr indent="-342900" lvl="0" marL="457200" rtl="0" algn="l">
              <a:spcBef>
                <a:spcPts val="0"/>
              </a:spcBef>
              <a:spcAft>
                <a:spcPts val="0"/>
              </a:spcAft>
              <a:buSzPts val="1800"/>
              <a:buChar char="●"/>
            </a:pPr>
            <a:r>
              <a:rPr lang="en"/>
              <a:t>Low Traffic jam</a:t>
            </a:r>
            <a:endParaRPr/>
          </a:p>
          <a:p>
            <a:pPr indent="-342900" lvl="0" marL="457200" rtl="0" algn="l">
              <a:spcBef>
                <a:spcPts val="0"/>
              </a:spcBef>
              <a:spcAft>
                <a:spcPts val="0"/>
              </a:spcAft>
              <a:buSzPts val="1800"/>
              <a:buChar char="●"/>
            </a:pPr>
            <a:r>
              <a:rPr lang="en"/>
              <a:t>EMergency scenario</a:t>
            </a:r>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4" name="Google Shape;244;p4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3"/>
          <p:cNvPicPr preferRelativeResize="0"/>
          <p:nvPr/>
        </p:nvPicPr>
        <p:blipFill>
          <a:blip r:embed="rId3">
            <a:alphaModFix/>
          </a:blip>
          <a:stretch>
            <a:fillRect/>
          </a:stretch>
        </p:blipFill>
        <p:spPr>
          <a:xfrm>
            <a:off x="1150125" y="295438"/>
            <a:ext cx="7593176" cy="4552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Scheduling</a:t>
            </a:r>
            <a:r>
              <a:rPr lang="en"/>
              <a:t> </a:t>
            </a:r>
            <a:endParaRPr/>
          </a:p>
        </p:txBody>
      </p:sp>
      <p:sp>
        <p:nvSpPr>
          <p:cNvPr id="255" name="Google Shape;255;p44"/>
          <p:cNvSpPr txBox="1"/>
          <p:nvPr>
            <p:ph idx="1" type="subTitle"/>
          </p:nvPr>
        </p:nvSpPr>
        <p:spPr>
          <a:xfrm>
            <a:off x="2371717" y="2287175"/>
            <a:ext cx="6331500" cy="1241700"/>
          </a:xfrm>
          <a:prstGeom prst="rect">
            <a:avLst/>
          </a:prstGeom>
        </p:spPr>
        <p:txBody>
          <a:bodyPr anchorCtr="0" anchor="b" bIns="91425" lIns="91425" spcFirstLastPara="1" rIns="91425" wrap="square" tIns="91425">
            <a:noAutofit/>
          </a:bodyPr>
          <a:lstStyle/>
          <a:p>
            <a:pPr indent="-316865" lvl="0" marL="457200" rtl="0" algn="l">
              <a:lnSpc>
                <a:spcPct val="150000"/>
              </a:lnSpc>
              <a:spcBef>
                <a:spcPts val="0"/>
              </a:spcBef>
              <a:spcAft>
                <a:spcPts val="0"/>
              </a:spcAft>
              <a:buSzPts val="1390"/>
              <a:buChar char="-"/>
            </a:pPr>
            <a:r>
              <a:rPr lang="en" sz="1390"/>
              <a:t>JavaFX </a:t>
            </a:r>
            <a:endParaRPr sz="1390"/>
          </a:p>
          <a:p>
            <a:pPr indent="-316865" lvl="0" marL="457200" rtl="0" algn="l">
              <a:lnSpc>
                <a:spcPct val="150000"/>
              </a:lnSpc>
              <a:spcBef>
                <a:spcPts val="0"/>
              </a:spcBef>
              <a:spcAft>
                <a:spcPts val="0"/>
              </a:spcAft>
              <a:buSzPts val="1390"/>
              <a:buChar char="-"/>
            </a:pPr>
            <a:r>
              <a:rPr lang="en" sz="1390"/>
              <a:t>Tkinter</a:t>
            </a:r>
            <a:endParaRPr sz="1390"/>
          </a:p>
          <a:p>
            <a:pPr indent="-316865" lvl="0" marL="457200" rtl="0" algn="l">
              <a:lnSpc>
                <a:spcPct val="150000"/>
              </a:lnSpc>
              <a:spcBef>
                <a:spcPts val="0"/>
              </a:spcBef>
              <a:spcAft>
                <a:spcPts val="0"/>
              </a:spcAft>
              <a:buSzPts val="1390"/>
              <a:buChar char="-"/>
            </a:pPr>
            <a:r>
              <a:rPr lang="en" sz="1390"/>
              <a:t>Python-RTS</a:t>
            </a:r>
            <a:endParaRPr sz="1390"/>
          </a:p>
          <a:p>
            <a:pPr indent="-316865" lvl="0" marL="457200" rtl="0" algn="l">
              <a:lnSpc>
                <a:spcPct val="150000"/>
              </a:lnSpc>
              <a:spcBef>
                <a:spcPts val="0"/>
              </a:spcBef>
              <a:spcAft>
                <a:spcPts val="0"/>
              </a:spcAft>
              <a:buSzPts val="1390"/>
              <a:buChar char="-"/>
            </a:pPr>
            <a:r>
              <a:rPr lang="en" sz="1390"/>
              <a:t>Creating EDF and RMS </a:t>
            </a:r>
            <a:endParaRPr sz="1390"/>
          </a:p>
          <a:p>
            <a:pPr indent="-316865" lvl="0" marL="457200" rtl="0" algn="l">
              <a:lnSpc>
                <a:spcPct val="150000"/>
              </a:lnSpc>
              <a:spcBef>
                <a:spcPts val="0"/>
              </a:spcBef>
              <a:spcAft>
                <a:spcPts val="0"/>
              </a:spcAft>
              <a:buSzPts val="1390"/>
              <a:buChar char="-"/>
            </a:pPr>
            <a:r>
              <a:rPr lang="en" sz="1390"/>
              <a:t>Analysis</a:t>
            </a:r>
            <a:endParaRPr sz="139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5"/>
          <p:cNvPicPr preferRelativeResize="0"/>
          <p:nvPr/>
        </p:nvPicPr>
        <p:blipFill>
          <a:blip r:embed="rId3">
            <a:alphaModFix/>
          </a:blip>
          <a:stretch>
            <a:fillRect/>
          </a:stretch>
        </p:blipFill>
        <p:spPr>
          <a:xfrm>
            <a:off x="2497825" y="3082350"/>
            <a:ext cx="4702351" cy="1550375"/>
          </a:xfrm>
          <a:prstGeom prst="rect">
            <a:avLst/>
          </a:prstGeom>
          <a:noFill/>
          <a:ln>
            <a:noFill/>
          </a:ln>
        </p:spPr>
      </p:pic>
      <p:sp>
        <p:nvSpPr>
          <p:cNvPr id="261" name="Google Shape;261;p45"/>
          <p:cNvSpPr txBox="1"/>
          <p:nvPr>
            <p:ph type="ctrTitle"/>
          </p:nvPr>
        </p:nvSpPr>
        <p:spPr>
          <a:xfrm>
            <a:off x="327525" y="-106225"/>
            <a:ext cx="4512000" cy="93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900"/>
              <a:t>JavaFX</a:t>
            </a:r>
            <a:endParaRPr sz="2200"/>
          </a:p>
        </p:txBody>
      </p:sp>
      <p:pic>
        <p:nvPicPr>
          <p:cNvPr id="262" name="Google Shape;262;p45"/>
          <p:cNvPicPr preferRelativeResize="0"/>
          <p:nvPr/>
        </p:nvPicPr>
        <p:blipFill>
          <a:blip r:embed="rId4">
            <a:alphaModFix/>
          </a:blip>
          <a:stretch>
            <a:fillRect/>
          </a:stretch>
        </p:blipFill>
        <p:spPr>
          <a:xfrm>
            <a:off x="53905" y="530025"/>
            <a:ext cx="4456045" cy="2371775"/>
          </a:xfrm>
          <a:prstGeom prst="rect">
            <a:avLst/>
          </a:prstGeom>
          <a:noFill/>
          <a:ln>
            <a:noFill/>
          </a:ln>
        </p:spPr>
      </p:pic>
      <p:pic>
        <p:nvPicPr>
          <p:cNvPr id="263" name="Google Shape;263;p45"/>
          <p:cNvPicPr preferRelativeResize="0"/>
          <p:nvPr/>
        </p:nvPicPr>
        <p:blipFill>
          <a:blip r:embed="rId5">
            <a:alphaModFix/>
          </a:blip>
          <a:stretch>
            <a:fillRect/>
          </a:stretch>
        </p:blipFill>
        <p:spPr>
          <a:xfrm>
            <a:off x="4572000" y="530025"/>
            <a:ext cx="4474924" cy="2371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6"/>
          <p:cNvPicPr preferRelativeResize="0"/>
          <p:nvPr/>
        </p:nvPicPr>
        <p:blipFill>
          <a:blip r:embed="rId3">
            <a:alphaModFix/>
          </a:blip>
          <a:stretch>
            <a:fillRect/>
          </a:stretch>
        </p:blipFill>
        <p:spPr>
          <a:xfrm>
            <a:off x="152400" y="831875"/>
            <a:ext cx="8839199" cy="3655308"/>
          </a:xfrm>
          <a:prstGeom prst="rect">
            <a:avLst/>
          </a:prstGeom>
          <a:noFill/>
          <a:ln>
            <a:noFill/>
          </a:ln>
        </p:spPr>
      </p:pic>
      <p:sp>
        <p:nvSpPr>
          <p:cNvPr id="269" name="Google Shape;269;p46"/>
          <p:cNvSpPr txBox="1"/>
          <p:nvPr>
            <p:ph type="ctrTitle"/>
          </p:nvPr>
        </p:nvSpPr>
        <p:spPr>
          <a:xfrm>
            <a:off x="327525" y="-106225"/>
            <a:ext cx="4512000" cy="93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900"/>
              <a:t>Python with Tkinter</a:t>
            </a:r>
            <a:endParaRPr sz="2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7"/>
          <p:cNvPicPr preferRelativeResize="0"/>
          <p:nvPr/>
        </p:nvPicPr>
        <p:blipFill>
          <a:blip r:embed="rId3">
            <a:alphaModFix/>
          </a:blip>
          <a:stretch>
            <a:fillRect/>
          </a:stretch>
        </p:blipFill>
        <p:spPr>
          <a:xfrm>
            <a:off x="638863" y="686926"/>
            <a:ext cx="7866276" cy="4203401"/>
          </a:xfrm>
          <a:prstGeom prst="rect">
            <a:avLst/>
          </a:prstGeom>
          <a:noFill/>
          <a:ln>
            <a:noFill/>
          </a:ln>
        </p:spPr>
      </p:pic>
      <p:sp>
        <p:nvSpPr>
          <p:cNvPr id="275" name="Google Shape;275;p47"/>
          <p:cNvSpPr txBox="1"/>
          <p:nvPr>
            <p:ph type="ctrTitle"/>
          </p:nvPr>
        </p:nvSpPr>
        <p:spPr>
          <a:xfrm>
            <a:off x="327525" y="-106225"/>
            <a:ext cx="4512000" cy="93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900"/>
              <a:t>Python </a:t>
            </a:r>
            <a:r>
              <a:rPr lang="en" sz="2900"/>
              <a:t>with Tkinter</a:t>
            </a:r>
            <a:endParaRPr sz="2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8"/>
          <p:cNvPicPr preferRelativeResize="0"/>
          <p:nvPr/>
        </p:nvPicPr>
        <p:blipFill>
          <a:blip r:embed="rId3">
            <a:alphaModFix/>
          </a:blip>
          <a:stretch>
            <a:fillRect/>
          </a:stretch>
        </p:blipFill>
        <p:spPr>
          <a:xfrm>
            <a:off x="305825" y="839175"/>
            <a:ext cx="8772525" cy="3686175"/>
          </a:xfrm>
          <a:prstGeom prst="rect">
            <a:avLst/>
          </a:prstGeom>
          <a:noFill/>
          <a:ln>
            <a:noFill/>
          </a:ln>
        </p:spPr>
      </p:pic>
      <p:sp>
        <p:nvSpPr>
          <p:cNvPr id="281" name="Google Shape;281;p48"/>
          <p:cNvSpPr txBox="1"/>
          <p:nvPr>
            <p:ph type="ctrTitle"/>
          </p:nvPr>
        </p:nvSpPr>
        <p:spPr>
          <a:xfrm>
            <a:off x="305825" y="0"/>
            <a:ext cx="4512000" cy="93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900"/>
              <a:t>SIMSO</a:t>
            </a:r>
            <a:endParaRPr sz="2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9"/>
          <p:cNvPicPr preferRelativeResize="0"/>
          <p:nvPr/>
        </p:nvPicPr>
        <p:blipFill>
          <a:blip r:embed="rId3">
            <a:alphaModFix/>
          </a:blip>
          <a:stretch>
            <a:fillRect/>
          </a:stretch>
        </p:blipFill>
        <p:spPr>
          <a:xfrm>
            <a:off x="2562813" y="612700"/>
            <a:ext cx="4383675" cy="3851800"/>
          </a:xfrm>
          <a:prstGeom prst="rect">
            <a:avLst/>
          </a:prstGeom>
          <a:noFill/>
          <a:ln>
            <a:noFill/>
          </a:ln>
        </p:spPr>
      </p:pic>
      <p:sp>
        <p:nvSpPr>
          <p:cNvPr id="287" name="Google Shape;287;p49"/>
          <p:cNvSpPr txBox="1"/>
          <p:nvPr>
            <p:ph type="ctrTitle"/>
          </p:nvPr>
        </p:nvSpPr>
        <p:spPr>
          <a:xfrm>
            <a:off x="305825" y="0"/>
            <a:ext cx="4512000" cy="93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900"/>
              <a:t>SIMSO</a:t>
            </a:r>
            <a:endParaRPr sz="2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50"/>
          <p:cNvPicPr preferRelativeResize="0"/>
          <p:nvPr/>
        </p:nvPicPr>
        <p:blipFill>
          <a:blip r:embed="rId3">
            <a:alphaModFix/>
          </a:blip>
          <a:stretch>
            <a:fillRect/>
          </a:stretch>
        </p:blipFill>
        <p:spPr>
          <a:xfrm>
            <a:off x="960975" y="785375"/>
            <a:ext cx="7416901" cy="3719850"/>
          </a:xfrm>
          <a:prstGeom prst="rect">
            <a:avLst/>
          </a:prstGeom>
          <a:noFill/>
          <a:ln>
            <a:noFill/>
          </a:ln>
        </p:spPr>
      </p:pic>
      <p:sp>
        <p:nvSpPr>
          <p:cNvPr id="293" name="Google Shape;293;p50"/>
          <p:cNvSpPr txBox="1"/>
          <p:nvPr/>
        </p:nvSpPr>
        <p:spPr>
          <a:xfrm>
            <a:off x="0" y="0"/>
            <a:ext cx="3000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chemeClr val="lt1"/>
                </a:solidFill>
                <a:latin typeface="Raleway"/>
                <a:ea typeface="Raleway"/>
                <a:cs typeface="Raleway"/>
                <a:sym typeface="Raleway"/>
              </a:rPr>
              <a:t>Python-RTS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51"/>
          <p:cNvPicPr preferRelativeResize="0"/>
          <p:nvPr/>
        </p:nvPicPr>
        <p:blipFill>
          <a:blip r:embed="rId3">
            <a:alphaModFix/>
          </a:blip>
          <a:stretch>
            <a:fillRect/>
          </a:stretch>
        </p:blipFill>
        <p:spPr>
          <a:xfrm>
            <a:off x="195225" y="1029150"/>
            <a:ext cx="8839201" cy="3158291"/>
          </a:xfrm>
          <a:prstGeom prst="rect">
            <a:avLst/>
          </a:prstGeom>
          <a:noFill/>
          <a:ln>
            <a:noFill/>
          </a:ln>
        </p:spPr>
      </p:pic>
      <p:sp>
        <p:nvSpPr>
          <p:cNvPr id="299" name="Google Shape;299;p51"/>
          <p:cNvSpPr txBox="1"/>
          <p:nvPr/>
        </p:nvSpPr>
        <p:spPr>
          <a:xfrm>
            <a:off x="0" y="0"/>
            <a:ext cx="3000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chemeClr val="lt1"/>
                </a:solidFill>
                <a:latin typeface="Raleway"/>
                <a:ea typeface="Raleway"/>
                <a:cs typeface="Raleway"/>
                <a:sym typeface="Raleway"/>
              </a:rPr>
              <a:t>Python EDF</a:t>
            </a:r>
            <a:endParaRPr b="1" sz="2900">
              <a:solidFill>
                <a:schemeClr val="lt1"/>
              </a:solidFill>
              <a:latin typeface="Raleway"/>
              <a:ea typeface="Raleway"/>
              <a:cs typeface="Raleway"/>
              <a:sym typeface="Raleway"/>
            </a:endParaRPr>
          </a:p>
          <a:p>
            <a:pPr indent="0" lvl="0" marL="0" rtl="0" algn="l">
              <a:spcBef>
                <a:spcPts val="0"/>
              </a:spcBef>
              <a:spcAft>
                <a:spcPts val="0"/>
              </a:spcAft>
              <a:buNone/>
            </a:pPr>
            <a:r>
              <a:rPr b="1" lang="en" sz="2900">
                <a:solidFill>
                  <a:schemeClr val="lt1"/>
                </a:solidFill>
                <a:latin typeface="Raleway"/>
                <a:ea typeface="Raleway"/>
                <a:cs typeface="Raleway"/>
                <a:sym typeface="Raleway"/>
              </a:rPr>
              <a:t> &amp; RMS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6"/>
          <p:cNvPicPr preferRelativeResize="0"/>
          <p:nvPr/>
        </p:nvPicPr>
        <p:blipFill>
          <a:blip r:embed="rId3">
            <a:alphaModFix/>
          </a:blip>
          <a:stretch>
            <a:fillRect/>
          </a:stretch>
        </p:blipFill>
        <p:spPr>
          <a:xfrm>
            <a:off x="1017175" y="244450"/>
            <a:ext cx="7819024" cy="47635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52"/>
          <p:cNvPicPr preferRelativeResize="0"/>
          <p:nvPr/>
        </p:nvPicPr>
        <p:blipFill>
          <a:blip r:embed="rId3">
            <a:alphaModFix/>
          </a:blip>
          <a:stretch>
            <a:fillRect/>
          </a:stretch>
        </p:blipFill>
        <p:spPr>
          <a:xfrm>
            <a:off x="1354025" y="571475"/>
            <a:ext cx="7266324" cy="3868251"/>
          </a:xfrm>
          <a:prstGeom prst="rect">
            <a:avLst/>
          </a:prstGeom>
          <a:noFill/>
          <a:ln>
            <a:noFill/>
          </a:ln>
        </p:spPr>
      </p:pic>
      <p:sp>
        <p:nvSpPr>
          <p:cNvPr id="305" name="Google Shape;305;p52"/>
          <p:cNvSpPr txBox="1"/>
          <p:nvPr/>
        </p:nvSpPr>
        <p:spPr>
          <a:xfrm>
            <a:off x="0" y="0"/>
            <a:ext cx="3000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chemeClr val="lt1"/>
                </a:solidFill>
                <a:latin typeface="Raleway"/>
                <a:ea typeface="Raleway"/>
                <a:cs typeface="Raleway"/>
                <a:sym typeface="Raleway"/>
              </a:rPr>
              <a:t>Python EDF</a:t>
            </a:r>
            <a:endParaRPr b="1" sz="2900">
              <a:solidFill>
                <a:schemeClr val="lt1"/>
              </a:solidFill>
              <a:latin typeface="Raleway"/>
              <a:ea typeface="Raleway"/>
              <a:cs typeface="Raleway"/>
              <a:sym typeface="Raleway"/>
            </a:endParaRPr>
          </a:p>
          <a:p>
            <a:pPr indent="0" lvl="0" marL="0" rtl="0" algn="l">
              <a:spcBef>
                <a:spcPts val="0"/>
              </a:spcBef>
              <a:spcAft>
                <a:spcPts val="0"/>
              </a:spcAft>
              <a:buNone/>
            </a:pPr>
            <a:r>
              <a:rPr b="1" lang="en" sz="2900">
                <a:solidFill>
                  <a:schemeClr val="lt1"/>
                </a:solidFill>
                <a:latin typeface="Raleway"/>
                <a:ea typeface="Raleway"/>
                <a:cs typeface="Raleway"/>
                <a:sym typeface="Raleway"/>
              </a:rPr>
              <a:t> </a:t>
            </a:r>
            <a:r>
              <a:rPr b="1" lang="en" sz="2900">
                <a:solidFill>
                  <a:schemeClr val="lt1"/>
                </a:solidFill>
                <a:latin typeface="Raleway"/>
                <a:ea typeface="Raleway"/>
                <a:cs typeface="Raleway"/>
                <a:sym typeface="Raleway"/>
              </a:rPr>
              <a:t>&amp;</a:t>
            </a:r>
            <a:r>
              <a:rPr b="1" lang="en" sz="2900">
                <a:solidFill>
                  <a:schemeClr val="lt1"/>
                </a:solidFill>
                <a:latin typeface="Raleway"/>
                <a:ea typeface="Raleway"/>
                <a:cs typeface="Raleway"/>
                <a:sym typeface="Raleway"/>
              </a:rPr>
              <a:t> </a:t>
            </a:r>
            <a:r>
              <a:rPr b="1" lang="en" sz="2900">
                <a:solidFill>
                  <a:schemeClr val="lt1"/>
                </a:solidFill>
                <a:latin typeface="Raleway"/>
                <a:ea typeface="Raleway"/>
                <a:cs typeface="Raleway"/>
                <a:sym typeface="Raleway"/>
              </a:rPr>
              <a:t>RMS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53"/>
          <p:cNvPicPr preferRelativeResize="0"/>
          <p:nvPr/>
        </p:nvPicPr>
        <p:blipFill>
          <a:blip r:embed="rId3">
            <a:alphaModFix/>
          </a:blip>
          <a:stretch>
            <a:fillRect/>
          </a:stretch>
        </p:blipFill>
        <p:spPr>
          <a:xfrm>
            <a:off x="2746150" y="526075"/>
            <a:ext cx="4295775" cy="3971925"/>
          </a:xfrm>
          <a:prstGeom prst="rect">
            <a:avLst/>
          </a:prstGeom>
          <a:noFill/>
          <a:ln>
            <a:noFill/>
          </a:ln>
        </p:spPr>
      </p:pic>
      <p:sp>
        <p:nvSpPr>
          <p:cNvPr id="311" name="Google Shape;311;p53"/>
          <p:cNvSpPr txBox="1"/>
          <p:nvPr/>
        </p:nvSpPr>
        <p:spPr>
          <a:xfrm>
            <a:off x="0" y="0"/>
            <a:ext cx="3000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chemeClr val="lt1"/>
                </a:solidFill>
                <a:latin typeface="Raleway"/>
                <a:ea typeface="Raleway"/>
                <a:cs typeface="Raleway"/>
                <a:sym typeface="Raleway"/>
              </a:rPr>
              <a:t>Python EDF</a:t>
            </a:r>
            <a:endParaRPr b="1" sz="2900">
              <a:solidFill>
                <a:schemeClr val="lt1"/>
              </a:solidFill>
              <a:latin typeface="Raleway"/>
              <a:ea typeface="Raleway"/>
              <a:cs typeface="Raleway"/>
              <a:sym typeface="Raleway"/>
            </a:endParaRPr>
          </a:p>
          <a:p>
            <a:pPr indent="0" lvl="0" marL="0" rtl="0" algn="l">
              <a:spcBef>
                <a:spcPts val="0"/>
              </a:spcBef>
              <a:spcAft>
                <a:spcPts val="0"/>
              </a:spcAft>
              <a:buNone/>
            </a:pPr>
            <a:r>
              <a:rPr b="1" lang="en" sz="2900">
                <a:solidFill>
                  <a:schemeClr val="lt1"/>
                </a:solidFill>
                <a:latin typeface="Raleway"/>
                <a:ea typeface="Raleway"/>
                <a:cs typeface="Raleway"/>
                <a:sym typeface="Raleway"/>
              </a:rPr>
              <a:t> &amp; RMS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54"/>
          <p:cNvPicPr preferRelativeResize="0"/>
          <p:nvPr/>
        </p:nvPicPr>
        <p:blipFill>
          <a:blip r:embed="rId3">
            <a:alphaModFix/>
          </a:blip>
          <a:stretch>
            <a:fillRect/>
          </a:stretch>
        </p:blipFill>
        <p:spPr>
          <a:xfrm>
            <a:off x="1463925" y="553813"/>
            <a:ext cx="7178398" cy="4035875"/>
          </a:xfrm>
          <a:prstGeom prst="rect">
            <a:avLst/>
          </a:prstGeom>
          <a:noFill/>
          <a:ln>
            <a:noFill/>
          </a:ln>
        </p:spPr>
      </p:pic>
      <p:sp>
        <p:nvSpPr>
          <p:cNvPr id="317" name="Google Shape;317;p54"/>
          <p:cNvSpPr txBox="1"/>
          <p:nvPr/>
        </p:nvSpPr>
        <p:spPr>
          <a:xfrm>
            <a:off x="0" y="0"/>
            <a:ext cx="3000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chemeClr val="lt1"/>
                </a:solidFill>
                <a:latin typeface="Raleway"/>
                <a:ea typeface="Raleway"/>
                <a:cs typeface="Raleway"/>
                <a:sym typeface="Raleway"/>
              </a:rPr>
              <a:t>Python EDF</a:t>
            </a:r>
            <a:endParaRPr b="1" sz="2900">
              <a:solidFill>
                <a:schemeClr val="lt1"/>
              </a:solidFill>
              <a:latin typeface="Raleway"/>
              <a:ea typeface="Raleway"/>
              <a:cs typeface="Raleway"/>
              <a:sym typeface="Raleway"/>
            </a:endParaRPr>
          </a:p>
          <a:p>
            <a:pPr indent="0" lvl="0" marL="0" rtl="0" algn="l">
              <a:spcBef>
                <a:spcPts val="0"/>
              </a:spcBef>
              <a:spcAft>
                <a:spcPts val="0"/>
              </a:spcAft>
              <a:buNone/>
            </a:pPr>
            <a:r>
              <a:rPr b="1" lang="en" sz="2900">
                <a:solidFill>
                  <a:schemeClr val="lt1"/>
                </a:solidFill>
                <a:latin typeface="Raleway"/>
                <a:ea typeface="Raleway"/>
                <a:cs typeface="Raleway"/>
                <a:sym typeface="Raleway"/>
              </a:rPr>
              <a:t> &amp; RMS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55"/>
          <p:cNvPicPr preferRelativeResize="0"/>
          <p:nvPr/>
        </p:nvPicPr>
        <p:blipFill>
          <a:blip r:embed="rId3">
            <a:alphaModFix/>
          </a:blip>
          <a:stretch>
            <a:fillRect/>
          </a:stretch>
        </p:blipFill>
        <p:spPr>
          <a:xfrm>
            <a:off x="3185725" y="605438"/>
            <a:ext cx="4042525" cy="3932625"/>
          </a:xfrm>
          <a:prstGeom prst="rect">
            <a:avLst/>
          </a:prstGeom>
          <a:noFill/>
          <a:ln>
            <a:noFill/>
          </a:ln>
        </p:spPr>
      </p:pic>
      <p:sp>
        <p:nvSpPr>
          <p:cNvPr id="323" name="Google Shape;323;p55"/>
          <p:cNvSpPr txBox="1"/>
          <p:nvPr/>
        </p:nvSpPr>
        <p:spPr>
          <a:xfrm>
            <a:off x="0" y="0"/>
            <a:ext cx="3000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chemeClr val="lt1"/>
                </a:solidFill>
                <a:latin typeface="Raleway"/>
                <a:ea typeface="Raleway"/>
                <a:cs typeface="Raleway"/>
                <a:sym typeface="Raleway"/>
              </a:rPr>
              <a:t>Python EDF</a:t>
            </a:r>
            <a:endParaRPr b="1" sz="2900">
              <a:solidFill>
                <a:schemeClr val="lt1"/>
              </a:solidFill>
              <a:latin typeface="Raleway"/>
              <a:ea typeface="Raleway"/>
              <a:cs typeface="Raleway"/>
              <a:sym typeface="Raleway"/>
            </a:endParaRPr>
          </a:p>
          <a:p>
            <a:pPr indent="0" lvl="0" marL="0" rtl="0" algn="l">
              <a:spcBef>
                <a:spcPts val="0"/>
              </a:spcBef>
              <a:spcAft>
                <a:spcPts val="0"/>
              </a:spcAft>
              <a:buNone/>
            </a:pPr>
            <a:r>
              <a:rPr b="1" lang="en" sz="2900">
                <a:solidFill>
                  <a:schemeClr val="lt1"/>
                </a:solidFill>
                <a:latin typeface="Raleway"/>
                <a:ea typeface="Raleway"/>
                <a:cs typeface="Raleway"/>
                <a:sym typeface="Raleway"/>
              </a:rPr>
              <a:t> &amp; RMS Analysis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56"/>
          <p:cNvPicPr preferRelativeResize="0"/>
          <p:nvPr/>
        </p:nvPicPr>
        <p:blipFill>
          <a:blip r:embed="rId3">
            <a:alphaModFix/>
          </a:blip>
          <a:stretch>
            <a:fillRect/>
          </a:stretch>
        </p:blipFill>
        <p:spPr>
          <a:xfrm>
            <a:off x="2680563" y="1157275"/>
            <a:ext cx="3914775" cy="2828925"/>
          </a:xfrm>
          <a:prstGeom prst="rect">
            <a:avLst/>
          </a:prstGeom>
          <a:noFill/>
          <a:ln>
            <a:noFill/>
          </a:ln>
        </p:spPr>
      </p:pic>
      <p:sp>
        <p:nvSpPr>
          <p:cNvPr id="329" name="Google Shape;329;p56"/>
          <p:cNvSpPr txBox="1"/>
          <p:nvPr/>
        </p:nvSpPr>
        <p:spPr>
          <a:xfrm>
            <a:off x="0" y="0"/>
            <a:ext cx="3000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chemeClr val="lt1"/>
                </a:solidFill>
                <a:latin typeface="Raleway"/>
                <a:ea typeface="Raleway"/>
                <a:cs typeface="Raleway"/>
                <a:sym typeface="Raleway"/>
              </a:rPr>
              <a:t>Python EDF</a:t>
            </a:r>
            <a:endParaRPr b="1" sz="2900">
              <a:solidFill>
                <a:schemeClr val="lt1"/>
              </a:solidFill>
              <a:latin typeface="Raleway"/>
              <a:ea typeface="Raleway"/>
              <a:cs typeface="Raleway"/>
              <a:sym typeface="Raleway"/>
            </a:endParaRPr>
          </a:p>
          <a:p>
            <a:pPr indent="0" lvl="0" marL="0" rtl="0" algn="l">
              <a:spcBef>
                <a:spcPts val="0"/>
              </a:spcBef>
              <a:spcAft>
                <a:spcPts val="0"/>
              </a:spcAft>
              <a:buNone/>
            </a:pPr>
            <a:r>
              <a:rPr b="1" lang="en" sz="2900">
                <a:solidFill>
                  <a:schemeClr val="lt1"/>
                </a:solidFill>
                <a:latin typeface="Raleway"/>
                <a:ea typeface="Raleway"/>
                <a:cs typeface="Raleway"/>
                <a:sym typeface="Raleway"/>
              </a:rPr>
              <a:t> &amp; RMS </a:t>
            </a:r>
            <a:r>
              <a:rPr b="1" lang="en" sz="2900">
                <a:solidFill>
                  <a:schemeClr val="lt1"/>
                </a:solidFill>
                <a:latin typeface="Raleway"/>
                <a:ea typeface="Raleway"/>
                <a:cs typeface="Raleway"/>
                <a:sym typeface="Raleway"/>
              </a:rPr>
              <a:t>Analysis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7"/>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4120"/>
              <a:t>Traffic Light Hazards</a:t>
            </a:r>
            <a:br>
              <a:rPr lang="en" sz="4120"/>
            </a:br>
            <a:r>
              <a:rPr lang="en" sz="4120"/>
              <a:t>with probabilities</a:t>
            </a:r>
            <a:endParaRPr sz="4120"/>
          </a:p>
        </p:txBody>
      </p:sp>
      <p:sp>
        <p:nvSpPr>
          <p:cNvPr id="335" name="Google Shape;335;p57"/>
          <p:cNvSpPr txBox="1"/>
          <p:nvPr/>
        </p:nvSpPr>
        <p:spPr>
          <a:xfrm>
            <a:off x="1998575" y="3250500"/>
            <a:ext cx="5241600" cy="8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8"/>
          <p:cNvPicPr preferRelativeResize="0"/>
          <p:nvPr/>
        </p:nvPicPr>
        <p:blipFill>
          <a:blip r:embed="rId3">
            <a:alphaModFix/>
          </a:blip>
          <a:stretch>
            <a:fillRect/>
          </a:stretch>
        </p:blipFill>
        <p:spPr>
          <a:xfrm>
            <a:off x="263175" y="152400"/>
            <a:ext cx="8617659" cy="4838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lnSpc>
                <a:spcPct val="160000"/>
              </a:lnSpc>
              <a:spcBef>
                <a:spcPts val="1400"/>
              </a:spcBef>
              <a:spcAft>
                <a:spcPts val="0"/>
              </a:spcAft>
              <a:buClr>
                <a:schemeClr val="dk2"/>
              </a:buClr>
              <a:buSzPts val="990"/>
              <a:buFont typeface="Arial"/>
              <a:buNone/>
            </a:pPr>
            <a:r>
              <a:rPr lang="en" sz="1785">
                <a:latin typeface="Roboto"/>
                <a:ea typeface="Roboto"/>
                <a:cs typeface="Roboto"/>
                <a:sym typeface="Roboto"/>
              </a:rPr>
              <a:t>Hazard Handling at Design Level</a:t>
            </a:r>
            <a:endParaRPr sz="1785">
              <a:latin typeface="Roboto"/>
              <a:ea typeface="Roboto"/>
              <a:cs typeface="Roboto"/>
              <a:sym typeface="Roboto"/>
            </a:endParaRPr>
          </a:p>
          <a:p>
            <a:pPr indent="0" lvl="0" marL="0" rtl="0" algn="l">
              <a:spcBef>
                <a:spcPts val="400"/>
              </a:spcBef>
              <a:spcAft>
                <a:spcPts val="0"/>
              </a:spcAft>
              <a:buSzPts val="990"/>
              <a:buNone/>
            </a:pPr>
            <a:r>
              <a:t/>
            </a:r>
            <a:endParaRPr sz="1485">
              <a:latin typeface="Roboto"/>
              <a:ea typeface="Roboto"/>
              <a:cs typeface="Roboto"/>
              <a:sym typeface="Roboto"/>
            </a:endParaRPr>
          </a:p>
        </p:txBody>
      </p:sp>
      <p:sp>
        <p:nvSpPr>
          <p:cNvPr id="346" name="Google Shape;346;p5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374151"/>
              </a:buClr>
              <a:buSzPts val="1800"/>
              <a:buFont typeface="Roboto"/>
              <a:buChar char="●"/>
            </a:pPr>
            <a:r>
              <a:rPr i="1" lang="en">
                <a:solidFill>
                  <a:srgbClr val="374151"/>
                </a:solidFill>
                <a:latin typeface="Roboto"/>
                <a:ea typeface="Roboto"/>
                <a:cs typeface="Roboto"/>
                <a:sym typeface="Roboto"/>
              </a:rPr>
              <a:t>superfluity: Backup power and communication systems.</a:t>
            </a:r>
            <a:endParaRPr i="1">
              <a:solidFill>
                <a:srgbClr val="374151"/>
              </a:solidFill>
              <a:latin typeface="Roboto"/>
              <a:ea typeface="Roboto"/>
              <a:cs typeface="Roboto"/>
              <a:sym typeface="Roboto"/>
            </a:endParaRPr>
          </a:p>
          <a:p>
            <a:pPr indent="-342900" lvl="0" marL="457200" rtl="0" algn="l">
              <a:spcBef>
                <a:spcPts val="0"/>
              </a:spcBef>
              <a:spcAft>
                <a:spcPts val="0"/>
              </a:spcAft>
              <a:buClr>
                <a:srgbClr val="374151"/>
              </a:buClr>
              <a:buSzPts val="1800"/>
              <a:buFont typeface="Roboto"/>
              <a:buChar char="●"/>
            </a:pPr>
            <a:r>
              <a:rPr i="1" lang="en">
                <a:solidFill>
                  <a:srgbClr val="374151"/>
                </a:solidFill>
                <a:latin typeface="Roboto"/>
                <a:ea typeface="Roboto"/>
                <a:cs typeface="Roboto"/>
                <a:sym typeface="Roboto"/>
              </a:rPr>
              <a:t>Sensor Calibration: Regular maintenance and calibration.</a:t>
            </a:r>
            <a:endParaRPr i="1">
              <a:solidFill>
                <a:srgbClr val="374151"/>
              </a:solidFill>
              <a:latin typeface="Roboto"/>
              <a:ea typeface="Roboto"/>
              <a:cs typeface="Roboto"/>
              <a:sym typeface="Roboto"/>
            </a:endParaRPr>
          </a:p>
          <a:p>
            <a:pPr indent="-342900" lvl="0" marL="457200" rtl="0" algn="l">
              <a:spcBef>
                <a:spcPts val="0"/>
              </a:spcBef>
              <a:spcAft>
                <a:spcPts val="0"/>
              </a:spcAft>
              <a:buClr>
                <a:srgbClr val="374151"/>
              </a:buClr>
              <a:buSzPts val="1800"/>
              <a:buFont typeface="Roboto"/>
              <a:buChar char="●"/>
            </a:pPr>
            <a:r>
              <a:rPr i="1" lang="en">
                <a:solidFill>
                  <a:srgbClr val="374151"/>
                </a:solidFill>
                <a:latin typeface="Roboto"/>
                <a:ea typeface="Roboto"/>
                <a:cs typeface="Roboto"/>
                <a:sym typeface="Roboto"/>
              </a:rPr>
              <a:t>Software Validation: Rigorous testing and validation.</a:t>
            </a:r>
            <a:endParaRPr i="1">
              <a:solidFill>
                <a:srgbClr val="374151"/>
              </a:solidFill>
              <a:latin typeface="Roboto"/>
              <a:ea typeface="Roboto"/>
              <a:cs typeface="Roboto"/>
              <a:sym typeface="Roboto"/>
            </a:endParaRPr>
          </a:p>
          <a:p>
            <a:pPr indent="-342900" lvl="0" marL="457200" rtl="0" algn="l">
              <a:spcBef>
                <a:spcPts val="0"/>
              </a:spcBef>
              <a:spcAft>
                <a:spcPts val="0"/>
              </a:spcAft>
              <a:buClr>
                <a:srgbClr val="374151"/>
              </a:buClr>
              <a:buSzPts val="1800"/>
              <a:buFont typeface="Roboto"/>
              <a:buChar char="●"/>
            </a:pPr>
            <a:r>
              <a:rPr i="1" lang="en">
                <a:solidFill>
                  <a:srgbClr val="374151"/>
                </a:solidFill>
                <a:latin typeface="Roboto"/>
                <a:ea typeface="Roboto"/>
                <a:cs typeface="Roboto"/>
                <a:sym typeface="Roboto"/>
              </a:rPr>
              <a:t>Hardware Redundancy: Duplicate critical components.</a:t>
            </a:r>
            <a:endParaRPr i="1">
              <a:solidFill>
                <a:srgbClr val="374151"/>
              </a:solidFill>
              <a:latin typeface="Roboto"/>
              <a:ea typeface="Roboto"/>
              <a:cs typeface="Roboto"/>
              <a:sym typeface="Roboto"/>
            </a:endParaRPr>
          </a:p>
          <a:p>
            <a:pPr indent="0" lvl="0" marL="0" rtl="0" algn="l">
              <a:spcBef>
                <a:spcPts val="230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lnSpc>
                <a:spcPct val="160000"/>
              </a:lnSpc>
              <a:spcBef>
                <a:spcPts val="1400"/>
              </a:spcBef>
              <a:spcAft>
                <a:spcPts val="0"/>
              </a:spcAft>
              <a:buClr>
                <a:schemeClr val="dk2"/>
              </a:buClr>
              <a:buSzPct val="55462"/>
              <a:buFont typeface="Arial"/>
              <a:buNone/>
            </a:pPr>
            <a:r>
              <a:rPr lang="en" sz="1983">
                <a:latin typeface="Roboto"/>
                <a:ea typeface="Roboto"/>
                <a:cs typeface="Roboto"/>
                <a:sym typeface="Roboto"/>
              </a:rPr>
              <a:t>Hazard Handling at Implementation Level</a:t>
            </a:r>
            <a:endParaRPr sz="1983">
              <a:latin typeface="Roboto"/>
              <a:ea typeface="Roboto"/>
              <a:cs typeface="Roboto"/>
              <a:sym typeface="Roboto"/>
            </a:endParaRPr>
          </a:p>
          <a:p>
            <a:pPr indent="0" lvl="0" marL="0" rtl="0" algn="l">
              <a:spcBef>
                <a:spcPts val="400"/>
              </a:spcBef>
              <a:spcAft>
                <a:spcPts val="0"/>
              </a:spcAft>
              <a:buNone/>
            </a:pPr>
            <a:r>
              <a:t/>
            </a:r>
            <a:endParaRPr/>
          </a:p>
        </p:txBody>
      </p:sp>
      <p:sp>
        <p:nvSpPr>
          <p:cNvPr id="352" name="Google Shape;352;p6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374151"/>
              </a:buClr>
              <a:buSzPts val="1800"/>
              <a:buFont typeface="Roboto"/>
              <a:buChar char="●"/>
            </a:pPr>
            <a:r>
              <a:rPr i="1" lang="en">
                <a:solidFill>
                  <a:srgbClr val="374151"/>
                </a:solidFill>
                <a:latin typeface="Roboto"/>
                <a:ea typeface="Roboto"/>
                <a:cs typeface="Roboto"/>
                <a:sym typeface="Roboto"/>
              </a:rPr>
              <a:t>Regular Maintenance: Routine checks and maintenance.</a:t>
            </a:r>
            <a:endParaRPr i="1">
              <a:solidFill>
                <a:srgbClr val="374151"/>
              </a:solidFill>
              <a:latin typeface="Roboto"/>
              <a:ea typeface="Roboto"/>
              <a:cs typeface="Roboto"/>
              <a:sym typeface="Roboto"/>
            </a:endParaRPr>
          </a:p>
          <a:p>
            <a:pPr indent="-342900" lvl="0" marL="457200" rtl="0" algn="l">
              <a:spcBef>
                <a:spcPts val="0"/>
              </a:spcBef>
              <a:spcAft>
                <a:spcPts val="0"/>
              </a:spcAft>
              <a:buClr>
                <a:srgbClr val="374151"/>
              </a:buClr>
              <a:buSzPts val="1800"/>
              <a:buFont typeface="Roboto"/>
              <a:buChar char="●"/>
            </a:pPr>
            <a:r>
              <a:rPr i="1" lang="en">
                <a:solidFill>
                  <a:srgbClr val="374151"/>
                </a:solidFill>
                <a:latin typeface="Roboto"/>
                <a:ea typeface="Roboto"/>
                <a:cs typeface="Roboto"/>
                <a:sym typeface="Roboto"/>
              </a:rPr>
              <a:t>Remote Monitoring: Systems for remote monitoring.</a:t>
            </a:r>
            <a:endParaRPr i="1">
              <a:solidFill>
                <a:srgbClr val="374151"/>
              </a:solidFill>
              <a:latin typeface="Roboto"/>
              <a:ea typeface="Roboto"/>
              <a:cs typeface="Roboto"/>
              <a:sym typeface="Roboto"/>
            </a:endParaRPr>
          </a:p>
          <a:p>
            <a:pPr indent="-342900" lvl="0" marL="457200" rtl="0" algn="l">
              <a:spcBef>
                <a:spcPts val="0"/>
              </a:spcBef>
              <a:spcAft>
                <a:spcPts val="0"/>
              </a:spcAft>
              <a:buClr>
                <a:srgbClr val="374151"/>
              </a:buClr>
              <a:buSzPts val="1800"/>
              <a:buFont typeface="Roboto"/>
              <a:buChar char="●"/>
            </a:pPr>
            <a:r>
              <a:rPr i="1" lang="en">
                <a:solidFill>
                  <a:srgbClr val="374151"/>
                </a:solidFill>
                <a:latin typeface="Roboto"/>
                <a:ea typeface="Roboto"/>
                <a:cs typeface="Roboto"/>
                <a:sym typeface="Roboto"/>
              </a:rPr>
              <a:t>Security Measures: Cybersecurity protocols and firewalls.</a:t>
            </a:r>
            <a:endParaRPr i="1">
              <a:solidFill>
                <a:srgbClr val="374151"/>
              </a:solidFill>
              <a:latin typeface="Roboto"/>
              <a:ea typeface="Roboto"/>
              <a:cs typeface="Roboto"/>
              <a:sym typeface="Roboto"/>
            </a:endParaRPr>
          </a:p>
          <a:p>
            <a:pPr indent="0" lvl="0" marL="0" rtl="0" algn="l">
              <a:spcBef>
                <a:spcPts val="2300"/>
              </a:spcBef>
              <a:spcAft>
                <a:spcPts val="12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990"/>
              <a:buFont typeface="Arial"/>
              <a:buNone/>
            </a:pPr>
            <a:r>
              <a:rPr b="0" lang="en" sz="1920">
                <a:solidFill>
                  <a:srgbClr val="374151"/>
                </a:solidFill>
                <a:latin typeface="Roboto"/>
                <a:ea typeface="Roboto"/>
                <a:cs typeface="Roboto"/>
                <a:sym typeface="Roboto"/>
              </a:rPr>
              <a:t>Design and Development Process</a:t>
            </a:r>
            <a:endParaRPr b="0" sz="1920">
              <a:solidFill>
                <a:srgbClr val="374151"/>
              </a:solidFill>
              <a:latin typeface="Roboto"/>
              <a:ea typeface="Roboto"/>
              <a:cs typeface="Roboto"/>
              <a:sym typeface="Roboto"/>
            </a:endParaRPr>
          </a:p>
          <a:p>
            <a:pPr indent="0" lvl="0" marL="0" rtl="0" algn="l">
              <a:lnSpc>
                <a:spcPct val="115000"/>
              </a:lnSpc>
              <a:spcBef>
                <a:spcPts val="2300"/>
              </a:spcBef>
              <a:spcAft>
                <a:spcPts val="0"/>
              </a:spcAft>
              <a:buClr>
                <a:schemeClr val="dk2"/>
              </a:buClr>
              <a:buSzPts val="990"/>
              <a:buFont typeface="Arial"/>
              <a:buNone/>
            </a:pPr>
            <a:r>
              <a:t/>
            </a:r>
            <a:endParaRPr b="0" sz="1290">
              <a:latin typeface="Arial"/>
              <a:ea typeface="Arial"/>
              <a:cs typeface="Arial"/>
              <a:sym typeface="Arial"/>
            </a:endParaRPr>
          </a:p>
          <a:p>
            <a:pPr indent="0" lvl="0" marL="0" rtl="0" algn="l">
              <a:spcBef>
                <a:spcPts val="0"/>
              </a:spcBef>
              <a:spcAft>
                <a:spcPts val="0"/>
              </a:spcAft>
              <a:buSzPts val="990"/>
              <a:buNone/>
            </a:pPr>
            <a:r>
              <a:t/>
            </a:r>
            <a:endParaRPr/>
          </a:p>
        </p:txBody>
      </p:sp>
      <p:sp>
        <p:nvSpPr>
          <p:cNvPr id="358" name="Google Shape;358;p6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a:solidFill>
                  <a:srgbClr val="374151"/>
                </a:solidFill>
                <a:latin typeface="Roboto"/>
                <a:ea typeface="Roboto"/>
                <a:cs typeface="Roboto"/>
                <a:sym typeface="Roboto"/>
              </a:rPr>
              <a:t>We identified and refined at least 10 requirements, defined the context and use cases, and visualized the system's architecture with block diagrams and sequence diagrams.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7"/>
          <p:cNvPicPr preferRelativeResize="0"/>
          <p:nvPr/>
        </p:nvPicPr>
        <p:blipFill>
          <a:blip r:embed="rId3">
            <a:alphaModFix/>
          </a:blip>
          <a:stretch>
            <a:fillRect/>
          </a:stretch>
        </p:blipFill>
        <p:spPr>
          <a:xfrm>
            <a:off x="329250" y="683325"/>
            <a:ext cx="3782600" cy="3776851"/>
          </a:xfrm>
          <a:prstGeom prst="rect">
            <a:avLst/>
          </a:prstGeom>
          <a:noFill/>
          <a:ln>
            <a:noFill/>
          </a:ln>
        </p:spPr>
      </p:pic>
      <p:pic>
        <p:nvPicPr>
          <p:cNvPr id="99" name="Google Shape;99;p17"/>
          <p:cNvPicPr preferRelativeResize="0"/>
          <p:nvPr/>
        </p:nvPicPr>
        <p:blipFill>
          <a:blip r:embed="rId4">
            <a:alphaModFix/>
          </a:blip>
          <a:stretch>
            <a:fillRect/>
          </a:stretch>
        </p:blipFill>
        <p:spPr>
          <a:xfrm>
            <a:off x="4468850" y="742625"/>
            <a:ext cx="4273974" cy="36582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b="0" i="1" lang="en" sz="1800">
                <a:latin typeface="Roboto"/>
                <a:ea typeface="Roboto"/>
                <a:cs typeface="Roboto"/>
                <a:sym typeface="Roboto"/>
              </a:rPr>
              <a:t>Implementation and Testing</a:t>
            </a:r>
            <a:endParaRPr b="0" i="1" sz="1920">
              <a:solidFill>
                <a:srgbClr val="374151"/>
              </a:solidFill>
              <a:latin typeface="Roboto"/>
              <a:ea typeface="Roboto"/>
              <a:cs typeface="Roboto"/>
              <a:sym typeface="Roboto"/>
            </a:endParaRPr>
          </a:p>
          <a:p>
            <a:pPr indent="0" lvl="0" marL="0" rtl="0" algn="l">
              <a:lnSpc>
                <a:spcPct val="115000"/>
              </a:lnSpc>
              <a:spcBef>
                <a:spcPts val="2300"/>
              </a:spcBef>
              <a:spcAft>
                <a:spcPts val="0"/>
              </a:spcAft>
              <a:buSzPts val="990"/>
              <a:buNone/>
            </a:pPr>
            <a:r>
              <a:t/>
            </a:r>
            <a:endParaRPr b="0" sz="1290">
              <a:latin typeface="Arial"/>
              <a:ea typeface="Arial"/>
              <a:cs typeface="Arial"/>
              <a:sym typeface="Arial"/>
            </a:endParaRPr>
          </a:p>
          <a:p>
            <a:pPr indent="0" lvl="0" marL="0" rtl="0" algn="l">
              <a:spcBef>
                <a:spcPts val="0"/>
              </a:spcBef>
              <a:spcAft>
                <a:spcPts val="0"/>
              </a:spcAft>
              <a:buSzPts val="990"/>
              <a:buNone/>
            </a:pPr>
            <a:r>
              <a:t/>
            </a:r>
            <a:endParaRPr/>
          </a:p>
        </p:txBody>
      </p:sp>
      <p:sp>
        <p:nvSpPr>
          <p:cNvPr id="364" name="Google Shape;364;p62"/>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solidFill>
                  <a:srgbClr val="374151"/>
                </a:solidFill>
                <a:latin typeface="Roboto"/>
                <a:ea typeface="Roboto"/>
                <a:cs typeface="Roboto"/>
                <a:sym typeface="Roboto"/>
              </a:rPr>
              <a:t>Our work extends to the implementation level, showcasing the mapping to prototype hardware, including tinkercad platform.</a:t>
            </a:r>
            <a:endParaRPr i="1">
              <a:solidFill>
                <a:srgbClr val="374151"/>
              </a:solidFill>
              <a:latin typeface="Roboto"/>
              <a:ea typeface="Roboto"/>
              <a:cs typeface="Roboto"/>
              <a:sym typeface="Roboto"/>
            </a:endParaRPr>
          </a:p>
          <a:p>
            <a:pPr indent="0" lvl="0" marL="0" rtl="0" algn="l">
              <a:spcBef>
                <a:spcPts val="1200"/>
              </a:spcBef>
              <a:spcAft>
                <a:spcPts val="1200"/>
              </a:spcAft>
              <a:buNone/>
            </a:pPr>
            <a:r>
              <a:rPr i="1" lang="en">
                <a:solidFill>
                  <a:srgbClr val="374151"/>
                </a:solidFill>
                <a:latin typeface="Roboto"/>
                <a:ea typeface="Roboto"/>
                <a:cs typeface="Roboto"/>
                <a:sym typeface="Roboto"/>
              </a:rPr>
              <a:t>We've executed 5 unit tests, defined and executed 5 defect tests, and conducted 3 component/interface tests. Our implementation has followed a test-driven development approach, ensuring reliability and functionality.</a:t>
            </a:r>
            <a:endParaRPr i="1">
              <a:solidFill>
                <a:srgbClr val="374151"/>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b="0" i="1" lang="en" sz="1800">
                <a:latin typeface="Roboto"/>
                <a:ea typeface="Roboto"/>
                <a:cs typeface="Roboto"/>
                <a:sym typeface="Roboto"/>
              </a:rPr>
              <a:t>Scheduling and Performance Analysis</a:t>
            </a:r>
            <a:endParaRPr b="0" i="1" sz="1920">
              <a:solidFill>
                <a:srgbClr val="374151"/>
              </a:solidFill>
              <a:latin typeface="Roboto"/>
              <a:ea typeface="Roboto"/>
              <a:cs typeface="Roboto"/>
              <a:sym typeface="Roboto"/>
            </a:endParaRPr>
          </a:p>
          <a:p>
            <a:pPr indent="0" lvl="0" marL="0" rtl="0" algn="l">
              <a:lnSpc>
                <a:spcPct val="115000"/>
              </a:lnSpc>
              <a:spcBef>
                <a:spcPts val="2300"/>
              </a:spcBef>
              <a:spcAft>
                <a:spcPts val="0"/>
              </a:spcAft>
              <a:buSzPts val="990"/>
              <a:buNone/>
            </a:pPr>
            <a:r>
              <a:t/>
            </a:r>
            <a:endParaRPr b="0" sz="1290">
              <a:latin typeface="Arial"/>
              <a:ea typeface="Arial"/>
              <a:cs typeface="Arial"/>
              <a:sym typeface="Arial"/>
            </a:endParaRPr>
          </a:p>
          <a:p>
            <a:pPr indent="0" lvl="0" marL="0" rtl="0" algn="l">
              <a:spcBef>
                <a:spcPts val="0"/>
              </a:spcBef>
              <a:spcAft>
                <a:spcPts val="0"/>
              </a:spcAft>
              <a:buSzPts val="990"/>
              <a:buNone/>
            </a:pPr>
            <a:r>
              <a:t/>
            </a:r>
            <a:endParaRPr/>
          </a:p>
        </p:txBody>
      </p:sp>
      <p:sp>
        <p:nvSpPr>
          <p:cNvPr id="370" name="Google Shape;370;p6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a:solidFill>
                  <a:srgbClr val="374151"/>
                </a:solidFill>
                <a:latin typeface="Roboto"/>
                <a:ea typeface="Roboto"/>
                <a:cs typeface="Roboto"/>
                <a:sym typeface="Roboto"/>
              </a:rPr>
              <a:t>Breakdown of requirements into scheduling, utilizing pyCPA for computation time analysis, and ensuring the schedulability of implemented components for optimal system performance.</a:t>
            </a:r>
            <a:endParaRPr i="1">
              <a:solidFill>
                <a:srgbClr val="374151"/>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4"/>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324225" y="294750"/>
            <a:ext cx="8459526" cy="4524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9"/>
          <p:cNvPicPr preferRelativeResize="0"/>
          <p:nvPr/>
        </p:nvPicPr>
        <p:blipFill>
          <a:blip r:embed="rId3">
            <a:alphaModFix/>
          </a:blip>
          <a:stretch>
            <a:fillRect/>
          </a:stretch>
        </p:blipFill>
        <p:spPr>
          <a:xfrm>
            <a:off x="152400" y="152400"/>
            <a:ext cx="8839201" cy="44241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blip>
          <a:stretch>
            <a:fillRect/>
          </a:stretch>
        </p:blipFill>
        <p:spPr>
          <a:xfrm>
            <a:off x="368450" y="152400"/>
            <a:ext cx="8326874"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 name="Shape 118"/>
        <p:cNvGrpSpPr/>
        <p:nvPr/>
      </p:nvGrpSpPr>
      <p:grpSpPr>
        <a:xfrm>
          <a:off x="0" y="0"/>
          <a:ext cx="0" cy="0"/>
          <a:chOff x="0" y="0"/>
          <a:chExt cx="0" cy="0"/>
        </a:xfrm>
      </p:grpSpPr>
      <p:sp>
        <p:nvSpPr>
          <p:cNvPr id="119" name="Google Shape;119;p21"/>
          <p:cNvSpPr txBox="1"/>
          <p:nvPr>
            <p:ph idx="1" type="subTitle"/>
          </p:nvPr>
        </p:nvSpPr>
        <p:spPr>
          <a:xfrm>
            <a:off x="1825167" y="1612375"/>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Activity</a:t>
            </a:r>
            <a:r>
              <a:rPr lang="en"/>
              <a:t> Diagram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